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545" r:id="rId4"/>
  </p:sldMasterIdLst>
  <p:notesMasterIdLst>
    <p:notesMasterId r:id="rId13"/>
  </p:notesMasterIdLst>
  <p:handoutMasterIdLst>
    <p:handoutMasterId r:id="rId14"/>
  </p:handoutMasterIdLst>
  <p:sldIdLst>
    <p:sldId id="1636" r:id="rId5"/>
    <p:sldId id="1637" r:id="rId6"/>
    <p:sldId id="1638" r:id="rId7"/>
    <p:sldId id="1639" r:id="rId8"/>
    <p:sldId id="1620" r:id="rId9"/>
    <p:sldId id="1621" r:id="rId10"/>
    <p:sldId id="1640" r:id="rId11"/>
    <p:sldId id="1516" r:id="rId12"/>
  </p:sldIdLst>
  <p:sldSz cx="12192000" cy="6858000"/>
  <p:notesSz cx="6858000" cy="9144000"/>
  <p:defaultTextStyle>
    <a:defPPr>
      <a:defRPr lang="en-US"/>
    </a:defPPr>
    <a:lvl1pPr marL="0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230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460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690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921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6152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381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611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842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3E0FAB37-CE6D-468E-A566-082D2CB00ED5}">
          <p14:sldIdLst>
            <p14:sldId id="1636"/>
            <p14:sldId id="1637"/>
            <p14:sldId id="1638"/>
            <p14:sldId id="1639"/>
            <p14:sldId id="1620"/>
            <p14:sldId id="1621"/>
            <p14:sldId id="1640"/>
          </p14:sldIdLst>
        </p14:section>
        <p14:section name="Direction" id="{97967BEE-3078-4697-9255-4D27003CBEAD}">
          <p14:sldIdLst/>
        </p14:section>
        <p14:section name="End" id="{AD63B25E-965E-410D-AAF0-F391F7D31CD9}">
          <p14:sldIdLst>
            <p14:sldId id="151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Pat Mines (Sound Planning)" initials="PM(P" lastIdx="26" clrIdx="4">
    <p:extLst>
      <p:ext uri="{19B8F6BF-5375-455C-9EA6-DF929625EA0E}">
        <p15:presenceInfo xmlns:p15="http://schemas.microsoft.com/office/powerpoint/2012/main" userId="S-1-5-21-2127521184-1604012920-1887927527-1381120" providerId="AD"/>
      </p:ext>
    </p:extLst>
  </p:cmAuthor>
  <p:cmAuthor id="5" name="Joe Yong" initials="JY" lastIdx="6" clrIdx="5">
    <p:extLst>
      <p:ext uri="{19B8F6BF-5375-455C-9EA6-DF929625EA0E}">
        <p15:presenceInfo xmlns:p15="http://schemas.microsoft.com/office/powerpoint/2012/main" userId="S-1-5-21-2127521184-1604012920-1887927527-6509990" providerId="AD"/>
      </p:ext>
    </p:extLst>
  </p:cmAuthor>
  <p:cmAuthor id="6" name="Darcy Jayne" initials="DJ" lastIdx="2" clrIdx="6">
    <p:extLst>
      <p:ext uri="{19B8F6BF-5375-455C-9EA6-DF929625EA0E}">
        <p15:presenceInfo xmlns:p15="http://schemas.microsoft.com/office/powerpoint/2012/main" userId="ffa2d987aac0fa7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88F"/>
    <a:srgbClr val="00B294"/>
    <a:srgbClr val="FFB900"/>
    <a:srgbClr val="6B6B6B"/>
    <a:srgbClr val="996633"/>
    <a:srgbClr val="FF8C00"/>
    <a:srgbClr val="FFFFFF"/>
    <a:srgbClr val="0078D7"/>
    <a:srgbClr val="000000"/>
    <a:srgbClr val="D83B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65" autoAdjust="0"/>
    <p:restoredTop sz="91564" autoAdjust="0"/>
  </p:normalViewPr>
  <p:slideViewPr>
    <p:cSldViewPr>
      <p:cViewPr varScale="1">
        <p:scale>
          <a:sx n="90" d="100"/>
          <a:sy n="90" d="100"/>
        </p:scale>
        <p:origin x="104" y="744"/>
      </p:cViewPr>
      <p:guideLst/>
    </p:cSldViewPr>
  </p:slideViewPr>
  <p:outlineViewPr>
    <p:cViewPr>
      <p:scale>
        <a:sx n="33" d="100"/>
        <a:sy n="33" d="100"/>
      </p:scale>
      <p:origin x="0" y="-924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howGuides="1">
      <p:cViewPr>
        <p:scale>
          <a:sx n="200" d="100"/>
          <a:sy n="200" d="100"/>
        </p:scale>
        <p:origin x="1308" y="-300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7/24/20 5:47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tiff>
</file>

<file path=ppt/media/image11.tiff>
</file>

<file path=ppt/media/image12.png>
</file>

<file path=ppt/media/image13.png>
</file>

<file path=ppt/media/image14.svg>
</file>

<file path=ppt/media/image15.tiff>
</file>

<file path=ppt/media/image16.png>
</file>

<file path=ppt/media/image17.svg>
</file>

<file path=ppt/media/image18.png>
</file>

<file path=ppt/media/image19.svg>
</file>

<file path=ppt/media/image20.png>
</file>

<file path=ppt/media/image21.svg>
</file>

<file path=ppt/media/image22.png>
</file>

<file path=ppt/media/image23.svg>
</file>

<file path=ppt/media/image24.tiff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7/24/20 5:47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60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3004" indent="-105840" algn="l" defTabSz="914460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105" indent="-115102" algn="l" defTabSz="914460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97" indent="-146853" algn="l" defTabSz="914460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97" indent="-115102" algn="l" defTabSz="914460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6152" algn="l" defTabSz="914460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381" algn="l" defTabSz="914460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611" algn="l" defTabSz="914460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842" algn="l" defTabSz="914460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7/24/20 5:47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251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84ABEE-72D2-4711-B507-13A06E43880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1478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84ABEE-72D2-4711-B507-13A06E43880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510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AB9A6D4-FB34-4BDB-BA1E-7271914431FC}" type="datetime8">
              <a:rPr lang="en-US" smtClean="0">
                <a:solidFill>
                  <a:prstClr val="black"/>
                </a:solidFill>
              </a:rPr>
              <a:t>7/24/20 5:47 PM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3957329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Commercial Sales Solution Tour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13751" y="2084187"/>
            <a:ext cx="5682249" cy="1793090"/>
          </a:xfrm>
          <a:noFill/>
        </p:spPr>
        <p:txBody>
          <a:bodyPr lIns="0" tIns="91440" rIns="146304" bIns="91440" anchor="t" anchorCtr="0"/>
          <a:lstStyle>
            <a:lvl1pPr>
              <a:defRPr sz="4800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52932" y="3878574"/>
            <a:ext cx="5643068" cy="1792326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7AA9E55C-7145-44AA-A194-18A56141D1B4}"/>
              </a:ext>
            </a:extLst>
          </p:cNvPr>
          <p:cNvSpPr/>
          <p:nvPr userDrawn="1"/>
        </p:nvSpPr>
        <p:spPr>
          <a:xfrm>
            <a:off x="6121842" y="683776"/>
            <a:ext cx="4783277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fr-FR" sz="4800" b="1" spc="-98" dirty="0">
                <a:ln w="3175">
                  <a:noFill/>
                </a:ln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Partner Practice </a:t>
            </a:r>
            <a:r>
              <a:rPr lang="fr-FR" sz="4800" b="1" spc="-98" dirty="0" err="1">
                <a:ln w="3175">
                  <a:noFill/>
                </a:ln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Enablement</a:t>
            </a:r>
            <a:endParaRPr lang="en-US" sz="4800" b="1" spc="-98" dirty="0">
              <a:ln w="3175">
                <a:noFill/>
              </a:ln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5F557F69-8913-447D-9AE6-ED17933C30E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59750" y="2587752"/>
            <a:ext cx="5932250" cy="3439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307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80912291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42287752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6035918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BF7EE7-5C37-4605-8697-F53EDEA84705}"/>
              </a:ext>
            </a:extLst>
          </p:cNvPr>
          <p:cNvSpPr/>
          <p:nvPr userDrawn="1"/>
        </p:nvSpPr>
        <p:spPr bwMode="auto">
          <a:xfrm>
            <a:off x="4267200" y="6515100"/>
            <a:ext cx="3657600" cy="266700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6327692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69858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809026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46948254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78111280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3012559"/>
            <a:ext cx="5378548" cy="832882"/>
          </a:xfrm>
        </p:spPr>
        <p:txBody>
          <a:bodyPr anchor="ctr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1701951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917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A677161-1A5D-4DC9-B600-5D90769C58FB}"/>
              </a:ext>
            </a:extLst>
          </p:cNvPr>
          <p:cNvSpPr/>
          <p:nvPr userDrawn="1"/>
        </p:nvSpPr>
        <p:spPr bwMode="auto">
          <a:xfrm>
            <a:off x="3886200" y="6324600"/>
            <a:ext cx="2208245" cy="531500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38B545E-5A94-4DD3-8BE1-5324BB3FC8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240" y="289511"/>
            <a:ext cx="5750560" cy="89966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 Click to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12C369E-AEBE-428B-9FEC-07C762FDB5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9240" y="2125662"/>
            <a:ext cx="5825274" cy="1991058"/>
          </a:xfrm>
        </p:spPr>
        <p:txBody>
          <a:bodyPr/>
          <a:lstStyle>
            <a:lvl1pPr marL="0" indent="0">
              <a:buNone/>
              <a:defRPr sz="3300">
                <a:solidFill>
                  <a:schemeClr val="tx1"/>
                </a:solidFill>
              </a:defRPr>
            </a:lvl1pPr>
            <a:lvl2pPr marL="0" indent="0">
              <a:spcBef>
                <a:spcPts val="300"/>
              </a:spcBef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2pPr>
            <a:lvl3pPr marL="224097" indent="0">
              <a:spcBef>
                <a:spcPts val="30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3pPr>
            <a:lvl4pPr marL="448193" indent="0">
              <a:spcBef>
                <a:spcPts val="30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672290" indent="0">
              <a:spcBef>
                <a:spcPts val="300"/>
              </a:spcBef>
              <a:spcAft>
                <a:spcPts val="600"/>
              </a:spcAft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897225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917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</p:spTree>
    <p:extLst>
      <p:ext uri="{BB962C8B-B14F-4D97-AF65-F5344CB8AC3E}">
        <p14:creationId xmlns:p14="http://schemas.microsoft.com/office/powerpoint/2010/main" val="2655580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A677161-1A5D-4DC9-B600-5D90769C58FB}"/>
              </a:ext>
            </a:extLst>
          </p:cNvPr>
          <p:cNvSpPr/>
          <p:nvPr userDrawn="1"/>
        </p:nvSpPr>
        <p:spPr bwMode="auto">
          <a:xfrm>
            <a:off x="3886200" y="6324600"/>
            <a:ext cx="2208245" cy="531500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38B545E-5A94-4DD3-8BE1-5324BB3FC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1"/>
            <a:ext cx="5750560" cy="89966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12C369E-AEBE-428B-9FEC-07C762FDB5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9240" y="1600200"/>
            <a:ext cx="5825274" cy="1991058"/>
          </a:xfrm>
        </p:spPr>
        <p:txBody>
          <a:bodyPr/>
          <a:lstStyle>
            <a:lvl1pPr marL="0" indent="0">
              <a:buNone/>
              <a:defRPr sz="3300">
                <a:solidFill>
                  <a:schemeClr val="tx1"/>
                </a:solidFill>
              </a:defRPr>
            </a:lvl1pPr>
            <a:lvl2pPr marL="0" indent="0">
              <a:spcBef>
                <a:spcPts val="300"/>
              </a:spcBef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2pPr>
            <a:lvl3pPr marL="224097" indent="0">
              <a:spcBef>
                <a:spcPts val="30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3pPr>
            <a:lvl4pPr marL="448193" indent="0">
              <a:spcBef>
                <a:spcPts val="30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672290" indent="0">
              <a:spcBef>
                <a:spcPts val="300"/>
              </a:spcBef>
              <a:spcAft>
                <a:spcPts val="600"/>
              </a:spcAft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98386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917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A677161-1A5D-4DC9-B600-5D90769C58FB}"/>
              </a:ext>
            </a:extLst>
          </p:cNvPr>
          <p:cNvSpPr/>
          <p:nvPr userDrawn="1"/>
        </p:nvSpPr>
        <p:spPr bwMode="auto">
          <a:xfrm>
            <a:off x="3886200" y="6324600"/>
            <a:ext cx="2208245" cy="531500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38B545E-5A94-4DD3-8BE1-5324BB3FC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1"/>
            <a:ext cx="5750560" cy="89966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</a:t>
            </a:r>
          </a:p>
        </p:txBody>
      </p:sp>
    </p:spTree>
    <p:extLst>
      <p:ext uri="{BB962C8B-B14F-4D97-AF65-F5344CB8AC3E}">
        <p14:creationId xmlns:p14="http://schemas.microsoft.com/office/powerpoint/2010/main" val="26750204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917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686648"/>
            <a:ext cx="4795873" cy="1484704"/>
          </a:xfrm>
        </p:spPr>
        <p:txBody>
          <a:bodyPr wrap="square" anchor="ctr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Square photo layout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334350" y="0"/>
            <a:ext cx="6857650" cy="68561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34350" y="0"/>
            <a:ext cx="6857650" cy="685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21555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1932477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9076341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18692312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7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sp>
        <p:nvSpPr>
          <p:cNvPr id="8" name="Text Box 3"/>
          <p:cNvSpPr txBox="1">
            <a:spLocks noChangeArrowheads="1"/>
          </p:cNvSpPr>
          <p:nvPr userDrawn="1"/>
        </p:nvSpPr>
        <p:spPr bwMode="blackWhite">
          <a:xfrm>
            <a:off x="269240" y="6099190"/>
            <a:ext cx="4482124" cy="46774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79285" rIns="179285" bIns="179285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1886446018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231" y="3146570"/>
            <a:ext cx="3288506" cy="701387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 userDrawn="1"/>
        </p:nvSpPr>
        <p:spPr bwMode="auto">
          <a:xfrm>
            <a:off x="266127" y="5819468"/>
            <a:ext cx="11659748" cy="888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79259" tIns="143409" rIns="179259" bIns="143409"/>
          <a:lstStyle>
            <a:lvl1pPr>
              <a:defRPr>
                <a:solidFill>
                  <a:schemeClr val="tx1"/>
                </a:solidFill>
                <a:latin typeface="Segoe U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5pPr>
            <a:lvl6pPr marL="25146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6pPr>
            <a:lvl7pPr marL="29718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7pPr>
            <a:lvl8pPr marL="34290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8pPr>
            <a:lvl9pPr marL="38862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9pPr>
          </a:lstStyle>
          <a:p>
            <a:pPr defTabSz="913330" fontAlgn="base">
              <a:lnSpc>
                <a:spcPts val="1175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rgbClr val="FFFFFF"/>
                </a:solidFill>
              </a:rPr>
              <a:t>© 2018 Microsoft Corporation. All rights reserved. Microsoft, Windows, and other product names are or may be registered trademarks and/or trademarks in the U.S. and/or other countries.</a:t>
            </a:r>
          </a:p>
          <a:p>
            <a:pPr defTabSz="913330" fontAlgn="base">
              <a:lnSpc>
                <a:spcPts val="1175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rgbClr val="FFFFFF"/>
                </a:solidFill>
              </a:rPr>
              <a:t>The information herein is for informational purposes only and represents the current view of Microsoft Corporation as of the date of this presentation. Because Microsoft must respond to changing market</a:t>
            </a:r>
          </a:p>
          <a:p>
            <a:pPr defTabSz="913330" fontAlgn="base">
              <a:lnSpc>
                <a:spcPts val="1175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rgbClr val="FFFFFF"/>
                </a:solidFill>
              </a:rPr>
              <a:t>conditions, it should not be interpreted to be a commitment on the part of Microsoft, and Microsoft cannot guarantee the accuracy of any information provided after the date of this presentation.</a:t>
            </a:r>
          </a:p>
          <a:p>
            <a:pPr defTabSz="913330" fontAlgn="base">
              <a:lnSpc>
                <a:spcPts val="1175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rgbClr val="FFFFFF"/>
                </a:solidFill>
              </a:rPr>
              <a:t>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311856751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7754199"/>
      </p:ext>
    </p:extLst>
  </p:cSld>
  <p:clrMapOvr>
    <a:masterClrMapping/>
  </p:clrMapOvr>
  <p:transition spd="med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22070855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32608"/>
          </a:xfrm>
        </p:spPr>
        <p:txBody>
          <a:bodyPr/>
          <a:lstStyle>
            <a:lvl1pPr marL="0" indent="0">
              <a:buNone/>
              <a:defRPr sz="360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spcBef>
                <a:spcPts val="300"/>
              </a:spcBef>
              <a:spcAft>
                <a:spcPts val="600"/>
              </a:spcAft>
              <a:buFontTx/>
              <a:buNone/>
              <a:defRPr sz="2000"/>
            </a:lvl2pPr>
            <a:lvl3pPr marL="224097" indent="0">
              <a:spcBef>
                <a:spcPts val="300"/>
              </a:spcBef>
              <a:spcAft>
                <a:spcPts val="600"/>
              </a:spcAft>
              <a:buNone/>
              <a:defRPr sz="1800"/>
            </a:lvl3pPr>
            <a:lvl4pPr marL="448193" indent="0">
              <a:spcBef>
                <a:spcPts val="300"/>
              </a:spcBef>
              <a:spcAft>
                <a:spcPts val="600"/>
              </a:spcAft>
              <a:buNone/>
              <a:defRPr sz="140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672290" indent="0">
              <a:spcBef>
                <a:spcPts val="300"/>
              </a:spcBef>
              <a:spcAft>
                <a:spcPts val="60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6440292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0935994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8EF7B11-E310-4857-A890-86CC666B5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DB2781CC-9DA4-482D-B34D-82E47060CA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32608"/>
          </a:xfrm>
        </p:spPr>
        <p:txBody>
          <a:bodyPr/>
          <a:lstStyle>
            <a:lvl1pPr marL="0" indent="0">
              <a:buNone/>
              <a:defRPr sz="3300">
                <a:solidFill>
                  <a:srgbClr val="505050"/>
                </a:solidFill>
              </a:defRPr>
            </a:lvl1pPr>
            <a:lvl2pPr marL="0" indent="0">
              <a:spcBef>
                <a:spcPts val="300"/>
              </a:spcBef>
              <a:spcAft>
                <a:spcPts val="600"/>
              </a:spcAft>
              <a:buFontTx/>
              <a:buNone/>
              <a:defRPr sz="2000">
                <a:solidFill>
                  <a:srgbClr val="505050"/>
                </a:solidFill>
              </a:defRPr>
            </a:lvl2pPr>
            <a:lvl3pPr marL="224097" indent="0">
              <a:spcBef>
                <a:spcPts val="300"/>
              </a:spcBef>
              <a:spcAft>
                <a:spcPts val="600"/>
              </a:spcAft>
              <a:buNone/>
              <a:defRPr sz="1800">
                <a:solidFill>
                  <a:srgbClr val="505050"/>
                </a:solidFill>
              </a:defRPr>
            </a:lvl3pPr>
            <a:lvl4pPr marL="448193" indent="0">
              <a:spcBef>
                <a:spcPts val="300"/>
              </a:spcBef>
              <a:spcAft>
                <a:spcPts val="600"/>
              </a:spcAft>
              <a:buNone/>
              <a:defRPr sz="140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672290" indent="0">
              <a:spcBef>
                <a:spcPts val="300"/>
              </a:spcBef>
              <a:spcAft>
                <a:spcPts val="600"/>
              </a:spcAft>
              <a:buNone/>
              <a:defRPr>
                <a:solidFill>
                  <a:srgbClr val="50505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B7F7C7C6-E140-48ED-96BA-7C98FA671C09}"/>
              </a:ext>
            </a:extLst>
          </p:cNvPr>
          <p:cNvSpPr txBox="1"/>
          <p:nvPr userDrawn="1"/>
        </p:nvSpPr>
        <p:spPr bwMode="black">
          <a:xfrm>
            <a:off x="4396015" y="6569169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solidFill>
                  <a:schemeClr val="accent3">
                    <a:lumMod val="90000"/>
                  </a:schemeClr>
                </a:soli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72351271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1" y="1804473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8EF7B11-E310-4857-A890-86CC666B59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240" y="289511"/>
            <a:ext cx="11655840" cy="89966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 Click to edit Master title style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DB2781CC-9DA4-482D-B34D-82E47060CA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804474"/>
            <a:ext cx="11653523" cy="2032608"/>
          </a:xfrm>
        </p:spPr>
        <p:txBody>
          <a:bodyPr/>
          <a:lstStyle>
            <a:lvl1pPr marL="0" indent="0">
              <a:buNone/>
              <a:defRPr sz="3300">
                <a:solidFill>
                  <a:srgbClr val="505050"/>
                </a:solidFill>
              </a:defRPr>
            </a:lvl1pPr>
            <a:lvl2pPr marL="0" indent="0">
              <a:spcBef>
                <a:spcPts val="300"/>
              </a:spcBef>
              <a:spcAft>
                <a:spcPts val="600"/>
              </a:spcAft>
              <a:buFontTx/>
              <a:buNone/>
              <a:defRPr sz="2000">
                <a:solidFill>
                  <a:srgbClr val="505050"/>
                </a:solidFill>
              </a:defRPr>
            </a:lvl2pPr>
            <a:lvl3pPr marL="224097" indent="0">
              <a:spcBef>
                <a:spcPts val="300"/>
              </a:spcBef>
              <a:spcAft>
                <a:spcPts val="600"/>
              </a:spcAft>
              <a:buNone/>
              <a:defRPr sz="1800">
                <a:solidFill>
                  <a:srgbClr val="505050"/>
                </a:solidFill>
              </a:defRPr>
            </a:lvl3pPr>
            <a:lvl4pPr marL="448193" indent="0">
              <a:spcBef>
                <a:spcPts val="300"/>
              </a:spcBef>
              <a:spcAft>
                <a:spcPts val="600"/>
              </a:spcAft>
              <a:buNone/>
              <a:defRPr sz="140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672290" indent="0">
              <a:spcBef>
                <a:spcPts val="300"/>
              </a:spcBef>
              <a:spcAft>
                <a:spcPts val="600"/>
              </a:spcAft>
              <a:buNone/>
              <a:defRPr>
                <a:solidFill>
                  <a:srgbClr val="50505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97751EF8-6B26-4639-AF53-71A9904C69DE}"/>
              </a:ext>
            </a:extLst>
          </p:cNvPr>
          <p:cNvSpPr txBox="1"/>
          <p:nvPr userDrawn="1"/>
        </p:nvSpPr>
        <p:spPr bwMode="black">
          <a:xfrm>
            <a:off x="4396015" y="6569169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solidFill>
                  <a:schemeClr val="accent3">
                    <a:lumMod val="90000"/>
                  </a:schemeClr>
                </a:soli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951100937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1" y="1804473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8EF7B11-E310-4857-A890-86CC666B59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240" y="289511"/>
            <a:ext cx="11655840" cy="89966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 Click to edit Master title style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11D32FA1-E330-4454-94F1-0E602C98CB96}"/>
              </a:ext>
            </a:extLst>
          </p:cNvPr>
          <p:cNvSpPr txBox="1"/>
          <p:nvPr userDrawn="1"/>
        </p:nvSpPr>
        <p:spPr bwMode="black">
          <a:xfrm>
            <a:off x="4396015" y="6569169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solidFill>
                  <a:schemeClr val="accent3">
                    <a:lumMod val="90000"/>
                  </a:schemeClr>
                </a:soli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61521784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8EF7B11-E310-4857-A890-86CC666B5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1"/>
            <a:ext cx="5687179" cy="899665"/>
          </a:xfrm>
        </p:spPr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DB2781CC-9DA4-482D-B34D-82E47060CA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5687179" cy="2144946"/>
          </a:xfrm>
        </p:spPr>
        <p:txBody>
          <a:bodyPr/>
          <a:lstStyle>
            <a:lvl1pPr marL="0" indent="0">
              <a:spcAft>
                <a:spcPts val="600"/>
              </a:spcAft>
              <a:buNone/>
              <a:defRPr sz="3300">
                <a:solidFill>
                  <a:srgbClr val="505050"/>
                </a:solidFill>
              </a:defRPr>
            </a:lvl1pPr>
            <a:lvl2pPr marL="0" indent="0">
              <a:spcBef>
                <a:spcPts val="300"/>
              </a:spcBef>
              <a:spcAft>
                <a:spcPts val="600"/>
              </a:spcAft>
              <a:buFontTx/>
              <a:buNone/>
              <a:defRPr sz="2000">
                <a:solidFill>
                  <a:srgbClr val="505050"/>
                </a:solidFill>
              </a:defRPr>
            </a:lvl2pPr>
            <a:lvl3pPr marL="224097" indent="0">
              <a:spcBef>
                <a:spcPts val="300"/>
              </a:spcBef>
              <a:spcAft>
                <a:spcPts val="600"/>
              </a:spcAft>
              <a:buNone/>
              <a:defRPr sz="1800">
                <a:solidFill>
                  <a:srgbClr val="505050"/>
                </a:solidFill>
              </a:defRPr>
            </a:lvl3pPr>
            <a:lvl4pPr marL="448193" indent="0">
              <a:spcBef>
                <a:spcPts val="300"/>
              </a:spcBef>
              <a:spcAft>
                <a:spcPts val="600"/>
              </a:spcAft>
              <a:buNone/>
              <a:defRPr sz="140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672290" indent="0">
              <a:spcBef>
                <a:spcPts val="300"/>
              </a:spcBef>
              <a:spcAft>
                <a:spcPts val="600"/>
              </a:spcAft>
              <a:buNone/>
              <a:defRPr>
                <a:solidFill>
                  <a:srgbClr val="50505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6228F8D-26D0-481A-B865-5B330D45F9CA}"/>
              </a:ext>
            </a:extLst>
          </p:cNvPr>
          <p:cNvSpPr/>
          <p:nvPr userDrawn="1"/>
        </p:nvSpPr>
        <p:spPr bwMode="auto">
          <a:xfrm>
            <a:off x="609600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7665845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8EF7B11-E310-4857-A890-86CC666B5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14362529-9CD0-4A58-8683-D46AA90B9516}"/>
              </a:ext>
            </a:extLst>
          </p:cNvPr>
          <p:cNvSpPr txBox="1"/>
          <p:nvPr userDrawn="1"/>
        </p:nvSpPr>
        <p:spPr bwMode="black">
          <a:xfrm>
            <a:off x="4396015" y="6569169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solidFill>
                  <a:schemeClr val="accent3">
                    <a:lumMod val="90000"/>
                  </a:schemeClr>
                </a:soli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15787389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1"/>
          <a:stretch>
            <a:fillRect/>
          </a:stretch>
        </p:blipFill>
        <p:spPr>
          <a:xfrm rot="5400000">
            <a:off x="9187079" y="3012391"/>
            <a:ext cx="6858623" cy="833218"/>
          </a:xfrm>
          <a:prstGeom prst="rect">
            <a:avLst/>
          </a:prstGeom>
        </p:spPr>
      </p:pic>
      <p:sp>
        <p:nvSpPr>
          <p:cNvPr id="7" name="TextBox 7">
            <a:extLst>
              <a:ext uri="{FF2B5EF4-FFF2-40B4-BE49-F238E27FC236}">
                <a16:creationId xmlns:a16="http://schemas.microsoft.com/office/drawing/2014/main" id="{8631E119-4C87-4271-8F2A-9472AA40EE78}"/>
              </a:ext>
            </a:extLst>
          </p:cNvPr>
          <p:cNvSpPr txBox="1"/>
          <p:nvPr userDrawn="1"/>
        </p:nvSpPr>
        <p:spPr bwMode="black">
          <a:xfrm>
            <a:off x="4396015" y="6569169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6229552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46" r:id="rId1"/>
    <p:sldLayoutId id="2147484547" r:id="rId2"/>
    <p:sldLayoutId id="2147484548" r:id="rId3"/>
    <p:sldLayoutId id="2147484549" r:id="rId4"/>
    <p:sldLayoutId id="2147484550" r:id="rId5"/>
    <p:sldLayoutId id="2147484551" r:id="rId6"/>
    <p:sldLayoutId id="2147484569" r:id="rId7"/>
    <p:sldLayoutId id="2147484552" r:id="rId8"/>
    <p:sldLayoutId id="2147484553" r:id="rId9"/>
    <p:sldLayoutId id="2147484554" r:id="rId10"/>
    <p:sldLayoutId id="2147484555" r:id="rId11"/>
    <p:sldLayoutId id="2147484556" r:id="rId12"/>
    <p:sldLayoutId id="2147484575" r:id="rId13"/>
    <p:sldLayoutId id="2147484557" r:id="rId14"/>
    <p:sldLayoutId id="2147484558" r:id="rId15"/>
    <p:sldLayoutId id="2147484559" r:id="rId16"/>
    <p:sldLayoutId id="2147484560" r:id="rId17"/>
    <p:sldLayoutId id="2147484561" r:id="rId18"/>
    <p:sldLayoutId id="2147484570" r:id="rId19"/>
    <p:sldLayoutId id="2147484572" r:id="rId20"/>
    <p:sldLayoutId id="2147484573" r:id="rId21"/>
    <p:sldLayoutId id="2147484562" r:id="rId22"/>
    <p:sldLayoutId id="2147484563" r:id="rId23"/>
    <p:sldLayoutId id="2147484564" r:id="rId24"/>
    <p:sldLayoutId id="2147484565" r:id="rId25"/>
    <p:sldLayoutId id="2147484566" r:id="rId26"/>
    <p:sldLayoutId id="2147484567" r:id="rId27"/>
    <p:sldLayoutId id="2147484571" r:id="rId28"/>
    <p:sldLayoutId id="2147484568" r:id="rId29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13" Type="http://schemas.openxmlformats.org/officeDocument/2006/relationships/image" Target="../media/image19.svg"/><Relationship Id="rId18" Type="http://schemas.openxmlformats.org/officeDocument/2006/relationships/image" Target="../media/image24.tiff"/><Relationship Id="rId3" Type="http://schemas.openxmlformats.org/officeDocument/2006/relationships/image" Target="../media/image8.png"/><Relationship Id="rId7" Type="http://schemas.openxmlformats.org/officeDocument/2006/relationships/image" Target="../media/image14.svg"/><Relationship Id="rId12" Type="http://schemas.openxmlformats.org/officeDocument/2006/relationships/image" Target="../media/image18.png"/><Relationship Id="rId17" Type="http://schemas.openxmlformats.org/officeDocument/2006/relationships/image" Target="../media/image23.sv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png"/><Relationship Id="rId11" Type="http://schemas.openxmlformats.org/officeDocument/2006/relationships/image" Target="../media/image17.svg"/><Relationship Id="rId5" Type="http://schemas.openxmlformats.org/officeDocument/2006/relationships/image" Target="../media/image12.png"/><Relationship Id="rId15" Type="http://schemas.openxmlformats.org/officeDocument/2006/relationships/image" Target="../media/image21.svg"/><Relationship Id="rId10" Type="http://schemas.openxmlformats.org/officeDocument/2006/relationships/image" Target="../media/image16.png"/><Relationship Id="rId4" Type="http://schemas.openxmlformats.org/officeDocument/2006/relationships/image" Target="../media/image9.png"/><Relationship Id="rId9" Type="http://schemas.openxmlformats.org/officeDocument/2006/relationships/image" Target="../media/image15.tiff"/><Relationship Id="rId1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962B21E-E27A-4440-9A50-C36CF8660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Unbias</a:t>
            </a:r>
            <a:r>
              <a:rPr lang="en-US" dirty="0"/>
              <a:t> Resume Project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572B2F9-FAEC-4B80-ACCC-CBCACAE4C00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Alexis Joseph</a:t>
            </a:r>
          </a:p>
          <a:p>
            <a:pPr>
              <a:spcAft>
                <a:spcPts val="1200"/>
              </a:spcAft>
            </a:pPr>
            <a:r>
              <a:rPr lang="en-US" sz="2800" dirty="0"/>
              <a:t>Anthony Franklin, PhD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23FD33D-2B60-4B44-BB29-746C5BC6FFE1}"/>
              </a:ext>
            </a:extLst>
          </p:cNvPr>
          <p:cNvSpPr/>
          <p:nvPr/>
        </p:nvSpPr>
        <p:spPr bwMode="auto">
          <a:xfrm>
            <a:off x="4267200" y="6515100"/>
            <a:ext cx="3581400" cy="342900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392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72512CE-4436-104C-B9EC-F4B111C39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0A4D5D-3B3B-694C-9BD9-31A94C56DF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804474"/>
            <a:ext cx="11653523" cy="544456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Can AI assist in limiting name bias in resume submissions.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If an applicant submits a resume, can AI remove personal Identifiable information automatically.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Resume portal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Potentially biasing information: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*Name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Address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LinkedIn </a:t>
            </a:r>
            <a:r>
              <a:rPr lang="en-US" dirty="0" err="1"/>
              <a:t>url</a:t>
            </a:r>
            <a:endParaRPr lang="en-US" dirty="0"/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Email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Website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Photo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school</a:t>
            </a:r>
          </a:p>
        </p:txBody>
      </p:sp>
    </p:spTree>
    <p:extLst>
      <p:ext uri="{BB962C8B-B14F-4D97-AF65-F5344CB8AC3E}">
        <p14:creationId xmlns:p14="http://schemas.microsoft.com/office/powerpoint/2010/main" val="123538362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FB12C-5D8C-D94D-B848-F8BE9F102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Hack | POC Flow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6459E-1D36-4648-ABB5-8C46CC4BDB8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804474"/>
            <a:ext cx="11653523" cy="287617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Simple resume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Identifying names with AI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Place a bounding box on the name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Mark out names based on bounding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Present final pdf</a:t>
            </a:r>
          </a:p>
        </p:txBody>
      </p:sp>
    </p:spTree>
    <p:extLst>
      <p:ext uri="{BB962C8B-B14F-4D97-AF65-F5344CB8AC3E}">
        <p14:creationId xmlns:p14="http://schemas.microsoft.com/office/powerpoint/2010/main" val="414207354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FAF0F-EAA0-3C48-8820-7A299E4E7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Stack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6C2C7-982A-8646-9813-D3E1E46E23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804474"/>
            <a:ext cx="11653523" cy="332860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Python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Name look-up table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*Future, build ML model to identify name entities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Cognitive Services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Forms Recognizer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Text Analytics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Blob storage</a:t>
            </a:r>
          </a:p>
        </p:txBody>
      </p:sp>
    </p:spTree>
    <p:extLst>
      <p:ext uri="{BB962C8B-B14F-4D97-AF65-F5344CB8AC3E}">
        <p14:creationId xmlns:p14="http://schemas.microsoft.com/office/powerpoint/2010/main" val="317826066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84D7BB4-5811-4C8B-AB25-88F0BD45A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Architecture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80EEF25-40C4-40D0-A026-E5BA134CEAAA}"/>
              </a:ext>
            </a:extLst>
          </p:cNvPr>
          <p:cNvSpPr/>
          <p:nvPr/>
        </p:nvSpPr>
        <p:spPr bwMode="auto">
          <a:xfrm>
            <a:off x="2438400" y="2125664"/>
            <a:ext cx="1902343" cy="3657599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2473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Ingest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F465E3E-F564-4F02-A1C0-54D48334B484}"/>
              </a:ext>
            </a:extLst>
          </p:cNvPr>
          <p:cNvSpPr/>
          <p:nvPr/>
        </p:nvSpPr>
        <p:spPr bwMode="auto">
          <a:xfrm>
            <a:off x="4419610" y="2125664"/>
            <a:ext cx="1620955" cy="3657599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2473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Store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B0B21B44-7AD0-437C-88D2-BD76C081E016}"/>
              </a:ext>
            </a:extLst>
          </p:cNvPr>
          <p:cNvSpPr/>
          <p:nvPr/>
        </p:nvSpPr>
        <p:spPr bwMode="auto">
          <a:xfrm>
            <a:off x="6119432" y="2125664"/>
            <a:ext cx="1670778" cy="3657599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2473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Prepare and train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1701943-453C-42D3-84A0-BBE65D9BAC6F}"/>
              </a:ext>
            </a:extLst>
          </p:cNvPr>
          <p:cNvSpPr/>
          <p:nvPr/>
        </p:nvSpPr>
        <p:spPr bwMode="auto">
          <a:xfrm>
            <a:off x="7869078" y="2125664"/>
            <a:ext cx="2106059" cy="3657599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2473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Model and serve</a:t>
            </a:r>
          </a:p>
        </p:txBody>
      </p:sp>
      <p:cxnSp>
        <p:nvCxnSpPr>
          <p:cNvPr id="63" name="Connector: Elbow 62">
            <a:extLst>
              <a:ext uri="{FF2B5EF4-FFF2-40B4-BE49-F238E27FC236}">
                <a16:creationId xmlns:a16="http://schemas.microsoft.com/office/drawing/2014/main" id="{58A5FF25-8823-40D2-9AD1-2C7137629329}"/>
              </a:ext>
            </a:extLst>
          </p:cNvPr>
          <p:cNvCxnSpPr>
            <a:cxnSpLocks/>
            <a:endCxn id="105" idx="0"/>
          </p:cNvCxnSpPr>
          <p:nvPr/>
        </p:nvCxnSpPr>
        <p:spPr>
          <a:xfrm>
            <a:off x="2246744" y="3489164"/>
            <a:ext cx="3016842" cy="356464"/>
          </a:xfrm>
          <a:prstGeom prst="bentConnector2">
            <a:avLst/>
          </a:prstGeom>
          <a:noFill/>
          <a:ln w="12700" cap="flat" cmpd="sng" algn="ctr">
            <a:solidFill>
              <a:srgbClr val="505050">
                <a:lumMod val="60000"/>
                <a:lumOff val="40000"/>
              </a:srgbClr>
            </a:solidFill>
            <a:prstDash val="dash"/>
            <a:headEnd type="none"/>
            <a:tailEnd type="triangle"/>
          </a:ln>
          <a:effectLst/>
        </p:spPr>
      </p:cxnSp>
      <p:sp>
        <p:nvSpPr>
          <p:cNvPr id="65" name="Right Bracket 64">
            <a:extLst>
              <a:ext uri="{FF2B5EF4-FFF2-40B4-BE49-F238E27FC236}">
                <a16:creationId xmlns:a16="http://schemas.microsoft.com/office/drawing/2014/main" id="{58C252C4-D446-42FA-ADAB-6F9AAB5E1E72}"/>
              </a:ext>
            </a:extLst>
          </p:cNvPr>
          <p:cNvSpPr/>
          <p:nvPr/>
        </p:nvSpPr>
        <p:spPr>
          <a:xfrm>
            <a:off x="2051838" y="2997478"/>
            <a:ext cx="199610" cy="1049298"/>
          </a:xfrm>
          <a:prstGeom prst="rightBracket">
            <a:avLst/>
          </a:prstGeom>
          <a:noFill/>
          <a:ln w="12700" cap="flat" cmpd="sng" algn="ctr">
            <a:solidFill>
              <a:srgbClr val="505050">
                <a:lumMod val="60000"/>
                <a:lumOff val="40000"/>
              </a:srgbClr>
            </a:solidFill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B834EED8-9860-4011-8725-1F3C3F237629}"/>
              </a:ext>
            </a:extLst>
          </p:cNvPr>
          <p:cNvSpPr/>
          <p:nvPr/>
        </p:nvSpPr>
        <p:spPr>
          <a:xfrm>
            <a:off x="4625431" y="4302828"/>
            <a:ext cx="127631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000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Azure Blob Storage</a:t>
            </a:r>
          </a:p>
        </p:txBody>
      </p:sp>
      <p:cxnSp>
        <p:nvCxnSpPr>
          <p:cNvPr id="94" name="Connector: Elbow 93">
            <a:extLst>
              <a:ext uri="{FF2B5EF4-FFF2-40B4-BE49-F238E27FC236}">
                <a16:creationId xmlns:a16="http://schemas.microsoft.com/office/drawing/2014/main" id="{EF5BC5A4-EA59-43FB-B431-A32EC10EA46B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5571053" y="3553497"/>
            <a:ext cx="1084888" cy="503110"/>
          </a:xfrm>
          <a:prstGeom prst="bentConnector3">
            <a:avLst>
              <a:gd name="adj1" fmla="val 50000"/>
            </a:avLst>
          </a:prstGeom>
          <a:noFill/>
          <a:ln w="12700" cap="flat" cmpd="sng" algn="ctr">
            <a:solidFill>
              <a:srgbClr val="505050">
                <a:lumMod val="60000"/>
                <a:lumOff val="40000"/>
              </a:srgbClr>
            </a:solidFill>
            <a:prstDash val="dash"/>
            <a:headEnd type="none"/>
            <a:tailEnd type="triangle"/>
          </a:ln>
          <a:effectLst/>
        </p:spPr>
      </p:cxnSp>
      <p:cxnSp>
        <p:nvCxnSpPr>
          <p:cNvPr id="95" name="Connector: Elbow 94">
            <a:extLst>
              <a:ext uri="{FF2B5EF4-FFF2-40B4-BE49-F238E27FC236}">
                <a16:creationId xmlns:a16="http://schemas.microsoft.com/office/drawing/2014/main" id="{8DA81D37-A643-4408-AFE0-039ED3F73DDF}"/>
              </a:ext>
            </a:extLst>
          </p:cNvPr>
          <p:cNvCxnSpPr>
            <a:cxnSpLocks/>
            <a:stCxn id="7" idx="3"/>
            <a:endCxn id="73" idx="1"/>
          </p:cNvCxnSpPr>
          <p:nvPr/>
        </p:nvCxnSpPr>
        <p:spPr>
          <a:xfrm>
            <a:off x="7311945" y="3553497"/>
            <a:ext cx="1369390" cy="497854"/>
          </a:xfrm>
          <a:prstGeom prst="bentConnector3">
            <a:avLst>
              <a:gd name="adj1" fmla="val 50000"/>
            </a:avLst>
          </a:prstGeom>
          <a:noFill/>
          <a:ln w="12700" cap="flat" cmpd="sng" algn="ctr">
            <a:solidFill>
              <a:srgbClr val="505050">
                <a:lumMod val="60000"/>
                <a:lumOff val="40000"/>
              </a:srgbClr>
            </a:solidFill>
            <a:prstDash val="dash"/>
            <a:headEnd type="none"/>
            <a:tailEnd type="triangle"/>
          </a:ln>
          <a:effectLst/>
        </p:spPr>
      </p:cxnSp>
      <p:pic>
        <p:nvPicPr>
          <p:cNvPr id="105" name="Picture 104">
            <a:extLst>
              <a:ext uri="{FF2B5EF4-FFF2-40B4-BE49-F238E27FC236}">
                <a16:creationId xmlns:a16="http://schemas.microsoft.com/office/drawing/2014/main" id="{D08A0E32-60B4-4287-9917-795DE107C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4986" y="3845628"/>
            <a:ext cx="457200" cy="457200"/>
          </a:xfrm>
          <a:prstGeom prst="rect">
            <a:avLst/>
          </a:prstGeom>
        </p:spPr>
      </p:pic>
      <p:sp>
        <p:nvSpPr>
          <p:cNvPr id="107" name="TextBox 106">
            <a:extLst>
              <a:ext uri="{FF2B5EF4-FFF2-40B4-BE49-F238E27FC236}">
                <a16:creationId xmlns:a16="http://schemas.microsoft.com/office/drawing/2014/main" id="{A1139DE5-4FB7-4269-A75F-C0B3F7E979A4}"/>
              </a:ext>
            </a:extLst>
          </p:cNvPr>
          <p:cNvSpPr txBox="1"/>
          <p:nvPr/>
        </p:nvSpPr>
        <p:spPr>
          <a:xfrm>
            <a:off x="1038748" y="3475407"/>
            <a:ext cx="1087198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 defTabSz="932597">
              <a:defRPr sz="900" kern="0">
                <a:solidFill>
                  <a:schemeClr val="bg1">
                    <a:lumMod val="50000"/>
                  </a:schemeClr>
                </a:solidFill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defRPr>
            </a:lvl1pPr>
          </a:lstStyle>
          <a:p>
            <a:pPr algn="l">
              <a:buSzPct val="90000"/>
              <a:defRPr/>
            </a:pPr>
            <a:r>
              <a:rPr lang="en-US" sz="1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Online Pdf files</a:t>
            </a:r>
          </a:p>
          <a:p>
            <a:pPr algn="l">
              <a:buSzPct val="90000"/>
              <a:defRPr/>
            </a:pPr>
            <a:r>
              <a:rPr lang="en-US" sz="1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(unstructured)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A27249A2-1B4B-4CE1-B45B-BDC401143D3D}"/>
              </a:ext>
            </a:extLst>
          </p:cNvPr>
          <p:cNvGrpSpPr/>
          <p:nvPr/>
        </p:nvGrpSpPr>
        <p:grpSpPr>
          <a:xfrm>
            <a:off x="1121162" y="3060425"/>
            <a:ext cx="386209" cy="386209"/>
            <a:chOff x="592742" y="5535675"/>
            <a:chExt cx="320040" cy="320040"/>
          </a:xfrm>
        </p:grpSpPr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A9B7F41C-ACBC-42FC-8B66-4F8FE61DD8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42" y="5535675"/>
              <a:ext cx="320040" cy="320040"/>
            </a:xfrm>
            <a:prstGeom prst="rect">
              <a:avLst/>
            </a:prstGeom>
          </p:spPr>
        </p:pic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9F5CCF5D-A6CE-4FBD-B7B2-3EA8E1E5D9DD}"/>
                </a:ext>
              </a:extLst>
            </p:cNvPr>
            <p:cNvSpPr/>
            <p:nvPr/>
          </p:nvSpPr>
          <p:spPr bwMode="auto">
            <a:xfrm>
              <a:off x="652226" y="5609357"/>
              <a:ext cx="179005" cy="21688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20" name="Rectangle 119">
            <a:extLst>
              <a:ext uri="{FF2B5EF4-FFF2-40B4-BE49-F238E27FC236}">
                <a16:creationId xmlns:a16="http://schemas.microsoft.com/office/drawing/2014/main" id="{9E897DE4-6B9C-4E91-935D-5FA44B1CF8F6}"/>
              </a:ext>
            </a:extLst>
          </p:cNvPr>
          <p:cNvSpPr/>
          <p:nvPr/>
        </p:nvSpPr>
        <p:spPr>
          <a:xfrm>
            <a:off x="10232331" y="4220807"/>
            <a:ext cx="101341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0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Azure Web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B77159-350D-104B-8884-EC52F4D50A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0162" y="3676654"/>
            <a:ext cx="1192713" cy="6261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524D44-6793-734C-819C-2D569320DFE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849" t="18745" r="30501" b="18136"/>
          <a:stretch/>
        </p:blipFill>
        <p:spPr>
          <a:xfrm>
            <a:off x="6655941" y="3244099"/>
            <a:ext cx="656004" cy="618796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F41BD28C-5CA6-6A48-B62B-52B8CC3A098A}"/>
              </a:ext>
            </a:extLst>
          </p:cNvPr>
          <p:cNvSpPr/>
          <p:nvPr/>
        </p:nvSpPr>
        <p:spPr>
          <a:xfrm>
            <a:off x="6456928" y="3872268"/>
            <a:ext cx="995785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306"/>
              </a:spcAft>
              <a:buSzPct val="90000"/>
              <a:defRPr/>
            </a:pPr>
            <a:r>
              <a:rPr lang="en-US" sz="1000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Azure Machine</a:t>
            </a:r>
          </a:p>
          <a:p>
            <a:pPr algn="ctr">
              <a:spcAft>
                <a:spcPts val="306"/>
              </a:spcAft>
              <a:buSzPct val="90000"/>
              <a:defRPr/>
            </a:pPr>
            <a:r>
              <a:rPr lang="en-US" sz="1000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Learning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6FEED76-B7B2-2449-AEE7-E83C074EE244}"/>
              </a:ext>
            </a:extLst>
          </p:cNvPr>
          <p:cNvSpPr/>
          <p:nvPr/>
        </p:nvSpPr>
        <p:spPr>
          <a:xfrm>
            <a:off x="8271780" y="4279951"/>
            <a:ext cx="127631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000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Azure Blob Storage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AE7D743B-C25F-794C-9786-766E144EC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1335" y="3822751"/>
            <a:ext cx="457200" cy="457200"/>
          </a:xfrm>
          <a:prstGeom prst="rect">
            <a:avLst/>
          </a:prstGeom>
        </p:spPr>
      </p:pic>
      <p:cxnSp>
        <p:nvCxnSpPr>
          <p:cNvPr id="74" name="Connector: Elbow 94">
            <a:extLst>
              <a:ext uri="{FF2B5EF4-FFF2-40B4-BE49-F238E27FC236}">
                <a16:creationId xmlns:a16="http://schemas.microsoft.com/office/drawing/2014/main" id="{EA9E403F-86BB-0347-A26E-32F15CDBC4BB}"/>
              </a:ext>
            </a:extLst>
          </p:cNvPr>
          <p:cNvCxnSpPr>
            <a:cxnSpLocks/>
            <a:stCxn id="73" idx="3"/>
          </p:cNvCxnSpPr>
          <p:nvPr/>
        </p:nvCxnSpPr>
        <p:spPr>
          <a:xfrm flipV="1">
            <a:off x="9138535" y="4046776"/>
            <a:ext cx="1246157" cy="4575"/>
          </a:xfrm>
          <a:prstGeom prst="bentConnector3">
            <a:avLst>
              <a:gd name="adj1" fmla="val 50000"/>
            </a:avLst>
          </a:prstGeom>
          <a:noFill/>
          <a:ln w="12700" cap="flat" cmpd="sng" algn="ctr">
            <a:solidFill>
              <a:srgbClr val="505050">
                <a:lumMod val="60000"/>
                <a:lumOff val="40000"/>
              </a:srgbClr>
            </a:solidFill>
            <a:prstDash val="dash"/>
            <a:headEnd type="non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52446046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84D7BB4-5811-4C8B-AB25-88F0BD45A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Services &amp; Data Workflow Diagram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B38595E0-4253-4C18-A8CE-D0C3D5B5E2CA}"/>
              </a:ext>
            </a:extLst>
          </p:cNvPr>
          <p:cNvSpPr/>
          <p:nvPr/>
        </p:nvSpPr>
        <p:spPr>
          <a:xfrm>
            <a:off x="2120490" y="4579144"/>
            <a:ext cx="16049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4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Azure Blob Storage</a:t>
            </a:r>
          </a:p>
        </p:txBody>
      </p:sp>
      <p:pic>
        <p:nvPicPr>
          <p:cNvPr id="89" name="Picture 88">
            <a:extLst>
              <a:ext uri="{FF2B5EF4-FFF2-40B4-BE49-F238E27FC236}">
                <a16:creationId xmlns:a16="http://schemas.microsoft.com/office/drawing/2014/main" id="{74A2F6F7-7544-480A-8A8D-147CFEF5D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2468" y="3756625"/>
            <a:ext cx="774810" cy="781126"/>
          </a:xfrm>
          <a:prstGeom prst="rect">
            <a:avLst/>
          </a:prstGeom>
        </p:spPr>
      </p:pic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C8A6F631-2847-48CF-A7AE-4607DEC862D2}"/>
              </a:ext>
            </a:extLst>
          </p:cNvPr>
          <p:cNvCxnSpPr>
            <a:cxnSpLocks/>
            <a:stCxn id="80" idx="3"/>
            <a:endCxn id="82" idx="1"/>
          </p:cNvCxnSpPr>
          <p:nvPr/>
        </p:nvCxnSpPr>
        <p:spPr>
          <a:xfrm>
            <a:off x="9932219" y="4160576"/>
            <a:ext cx="914180" cy="395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dash"/>
            <a:headEnd type="none"/>
            <a:tailEnd type="triangle"/>
          </a:ln>
          <a:effectLst/>
        </p:spPr>
      </p:cxnSp>
      <p:sp>
        <p:nvSpPr>
          <p:cNvPr id="115" name="TextBox 114">
            <a:extLst>
              <a:ext uri="{FF2B5EF4-FFF2-40B4-BE49-F238E27FC236}">
                <a16:creationId xmlns:a16="http://schemas.microsoft.com/office/drawing/2014/main" id="{2B34F7CB-B0A7-49FA-A5C9-E4E19EDECE87}"/>
              </a:ext>
            </a:extLst>
          </p:cNvPr>
          <p:cNvSpPr txBox="1"/>
          <p:nvPr/>
        </p:nvSpPr>
        <p:spPr>
          <a:xfrm>
            <a:off x="88706" y="3260629"/>
            <a:ext cx="1319034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 defTabSz="932597">
              <a:defRPr sz="900" kern="0">
                <a:solidFill>
                  <a:schemeClr val="bg1">
                    <a:lumMod val="50000"/>
                  </a:schemeClr>
                </a:solidFill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defRPr>
            </a:lvl1pPr>
          </a:lstStyle>
          <a:p>
            <a:pPr algn="l">
              <a:buSzPct val="90000"/>
              <a:defRPr/>
            </a:pPr>
            <a:r>
              <a:rPr lang="en-US" sz="1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Local PDF Files</a:t>
            </a:r>
          </a:p>
          <a:p>
            <a:pPr algn="l">
              <a:buSzPct val="90000"/>
              <a:defRPr/>
            </a:pPr>
            <a:r>
              <a:rPr lang="en-US" sz="1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(unstructured)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EFA74A1D-83EC-493B-92A6-398D918D630C}"/>
              </a:ext>
            </a:extLst>
          </p:cNvPr>
          <p:cNvGrpSpPr/>
          <p:nvPr/>
        </p:nvGrpSpPr>
        <p:grpSpPr>
          <a:xfrm>
            <a:off x="1215982" y="3282576"/>
            <a:ext cx="322314" cy="398378"/>
            <a:chOff x="592742" y="5535675"/>
            <a:chExt cx="320040" cy="320040"/>
          </a:xfrm>
        </p:grpSpPr>
        <p:pic>
          <p:nvPicPr>
            <p:cNvPr id="126" name="Picture 125">
              <a:extLst>
                <a:ext uri="{FF2B5EF4-FFF2-40B4-BE49-F238E27FC236}">
                  <a16:creationId xmlns:a16="http://schemas.microsoft.com/office/drawing/2014/main" id="{DC830A17-1A7C-4AD5-8ABF-4777B35F1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42" y="5535675"/>
              <a:ext cx="320040" cy="320040"/>
            </a:xfrm>
            <a:prstGeom prst="rect">
              <a:avLst/>
            </a:prstGeom>
          </p:spPr>
        </p:pic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49567D5B-9204-414C-87B2-A71FB9593708}"/>
                </a:ext>
              </a:extLst>
            </p:cNvPr>
            <p:cNvSpPr/>
            <p:nvPr/>
          </p:nvSpPr>
          <p:spPr bwMode="auto">
            <a:xfrm>
              <a:off x="652226" y="5609357"/>
              <a:ext cx="179005" cy="21688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C6D0F1EA-4D82-0043-8B31-258F990316C2}"/>
              </a:ext>
            </a:extLst>
          </p:cNvPr>
          <p:cNvSpPr/>
          <p:nvPr/>
        </p:nvSpPr>
        <p:spPr bwMode="auto">
          <a:xfrm>
            <a:off x="4113224" y="1637812"/>
            <a:ext cx="4178573" cy="4000988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2473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Azure Machine Learning</a:t>
            </a:r>
          </a:p>
        </p:txBody>
      </p:sp>
      <p:pic>
        <p:nvPicPr>
          <p:cNvPr id="106" name="Picture 105">
            <a:extLst>
              <a:ext uri="{FF2B5EF4-FFF2-40B4-BE49-F238E27FC236}">
                <a16:creationId xmlns:a16="http://schemas.microsoft.com/office/drawing/2014/main" id="{CDA940D6-BCA1-4329-8D34-FF59896139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8484" y="1539700"/>
            <a:ext cx="544234" cy="544234"/>
          </a:xfrm>
          <a:prstGeom prst="rect">
            <a:avLst/>
          </a:prstGeom>
        </p:spPr>
      </p:pic>
      <p:pic>
        <p:nvPicPr>
          <p:cNvPr id="11" name="Graphic 10" descr="Download">
            <a:extLst>
              <a:ext uri="{FF2B5EF4-FFF2-40B4-BE49-F238E27FC236}">
                <a16:creationId xmlns:a16="http://schemas.microsoft.com/office/drawing/2014/main" id="{365D023B-47FC-4A47-ABB8-1B45380310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0800000">
            <a:off x="1147414" y="3668110"/>
            <a:ext cx="473757" cy="473757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893E2BDD-AE95-564C-925D-13F37CF8E4CE}"/>
              </a:ext>
            </a:extLst>
          </p:cNvPr>
          <p:cNvSpPr/>
          <p:nvPr/>
        </p:nvSpPr>
        <p:spPr>
          <a:xfrm>
            <a:off x="8755629" y="4519584"/>
            <a:ext cx="16049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4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Azure Blob Storage</a:t>
            </a:r>
          </a:p>
        </p:txBody>
      </p:sp>
      <p:pic>
        <p:nvPicPr>
          <p:cNvPr id="80" name="Picture 79">
            <a:extLst>
              <a:ext uri="{FF2B5EF4-FFF2-40B4-BE49-F238E27FC236}">
                <a16:creationId xmlns:a16="http://schemas.microsoft.com/office/drawing/2014/main" id="{E30E3534-87DE-974F-8937-4E836D6978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3968" y="3783401"/>
            <a:ext cx="748251" cy="754350"/>
          </a:xfrm>
          <a:prstGeom prst="rect">
            <a:avLst/>
          </a:prstGeom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12E3D1EE-6471-8541-8782-2F5A407DC3F8}"/>
              </a:ext>
            </a:extLst>
          </p:cNvPr>
          <p:cNvSpPr/>
          <p:nvPr/>
        </p:nvSpPr>
        <p:spPr>
          <a:xfrm>
            <a:off x="10617921" y="4577402"/>
            <a:ext cx="13468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4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Azure Web App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1D09477F-53BC-4B4B-95A4-BCD369AD49D0}"/>
              </a:ext>
            </a:extLst>
          </p:cNvPr>
          <p:cNvSpPr/>
          <p:nvPr/>
        </p:nvSpPr>
        <p:spPr bwMode="auto">
          <a:xfrm>
            <a:off x="4282688" y="2170825"/>
            <a:ext cx="1808029" cy="3219219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2473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Services</a:t>
            </a: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2FCEBEC1-F5F9-1A4E-8597-DFA0C7C1F49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8768" r="26510"/>
          <a:stretch/>
        </p:blipFill>
        <p:spPr>
          <a:xfrm>
            <a:off x="10846399" y="3638638"/>
            <a:ext cx="889888" cy="10446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0BE562B-C8D6-BA4A-A8FF-B258F9EA6D9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59220" y="3553114"/>
            <a:ext cx="840079" cy="494841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6E6C1159-8D49-7740-BB87-547DF7DEF6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73073" y="4522906"/>
            <a:ext cx="840079" cy="494841"/>
          </a:xfrm>
          <a:prstGeom prst="rect">
            <a:avLst/>
          </a:prstGeom>
        </p:spPr>
      </p:pic>
      <p:pic>
        <p:nvPicPr>
          <p:cNvPr id="7" name="Graphic 6" descr="Paper">
            <a:extLst>
              <a:ext uri="{FF2B5EF4-FFF2-40B4-BE49-F238E27FC236}">
                <a16:creationId xmlns:a16="http://schemas.microsoft.com/office/drawing/2014/main" id="{7A5F91E8-398A-D34A-A29C-7D030C00956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929391" y="2518555"/>
            <a:ext cx="514622" cy="514622"/>
          </a:xfrm>
          <a:prstGeom prst="rect">
            <a:avLst/>
          </a:prstGeom>
        </p:spPr>
      </p:pic>
      <p:sp>
        <p:nvSpPr>
          <p:cNvPr id="84" name="Rectangle 83">
            <a:extLst>
              <a:ext uri="{FF2B5EF4-FFF2-40B4-BE49-F238E27FC236}">
                <a16:creationId xmlns:a16="http://schemas.microsoft.com/office/drawing/2014/main" id="{E7B3E43D-5D85-F64B-9DAC-B46C327F4F99}"/>
              </a:ext>
            </a:extLst>
          </p:cNvPr>
          <p:cNvSpPr/>
          <p:nvPr/>
        </p:nvSpPr>
        <p:spPr>
          <a:xfrm>
            <a:off x="4631902" y="4097179"/>
            <a:ext cx="112242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0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Forms Recognizer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48B0D488-38D0-B447-AD42-E48EA56A677A}"/>
              </a:ext>
            </a:extLst>
          </p:cNvPr>
          <p:cNvSpPr/>
          <p:nvPr/>
        </p:nvSpPr>
        <p:spPr>
          <a:xfrm>
            <a:off x="4694884" y="5087778"/>
            <a:ext cx="92845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0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Text Analytics</a:t>
            </a:r>
          </a:p>
        </p:txBody>
      </p:sp>
      <p:cxnSp>
        <p:nvCxnSpPr>
          <p:cNvPr id="87" name="Connector: Elbow 71">
            <a:extLst>
              <a:ext uri="{FF2B5EF4-FFF2-40B4-BE49-F238E27FC236}">
                <a16:creationId xmlns:a16="http://schemas.microsoft.com/office/drawing/2014/main" id="{DD34A223-B5A8-4A4D-B4CD-27A8CC4FCEDC}"/>
              </a:ext>
            </a:extLst>
          </p:cNvPr>
          <p:cNvCxnSpPr>
            <a:cxnSpLocks/>
            <a:stCxn id="89" idx="3"/>
            <a:endCxn id="83" idx="1"/>
          </p:cNvCxnSpPr>
          <p:nvPr/>
        </p:nvCxnSpPr>
        <p:spPr>
          <a:xfrm flipV="1">
            <a:off x="3367278" y="3780435"/>
            <a:ext cx="915410" cy="366753"/>
          </a:xfrm>
          <a:prstGeom prst="bentConnector3">
            <a:avLst>
              <a:gd name="adj1" fmla="val 50000"/>
            </a:avLst>
          </a:prstGeom>
          <a:noFill/>
          <a:ln w="38100" cap="flat" cmpd="sng" algn="ctr">
            <a:solidFill>
              <a:srgbClr val="FF0000"/>
            </a:solidFill>
            <a:prstDash val="dash"/>
            <a:headEnd type="none"/>
            <a:tailEnd type="triangle"/>
          </a:ln>
          <a:effectLst/>
        </p:spPr>
      </p:cxnSp>
      <p:cxnSp>
        <p:nvCxnSpPr>
          <p:cNvPr id="132" name="Connector: Elbow 71">
            <a:extLst>
              <a:ext uri="{FF2B5EF4-FFF2-40B4-BE49-F238E27FC236}">
                <a16:creationId xmlns:a16="http://schemas.microsoft.com/office/drawing/2014/main" id="{AF7FFC17-42EF-3F4F-A9CF-016C3E75C1B0}"/>
              </a:ext>
            </a:extLst>
          </p:cNvPr>
          <p:cNvCxnSpPr>
            <a:cxnSpLocks/>
            <a:stCxn id="134" idx="3"/>
            <a:endCxn id="80" idx="1"/>
          </p:cNvCxnSpPr>
          <p:nvPr/>
        </p:nvCxnSpPr>
        <p:spPr>
          <a:xfrm>
            <a:off x="8101468" y="3780435"/>
            <a:ext cx="1082500" cy="380141"/>
          </a:xfrm>
          <a:prstGeom prst="bentConnector3">
            <a:avLst>
              <a:gd name="adj1" fmla="val 50000"/>
            </a:avLst>
          </a:prstGeom>
          <a:noFill/>
          <a:ln w="38100" cap="flat" cmpd="sng" algn="ctr">
            <a:solidFill>
              <a:srgbClr val="FF0000"/>
            </a:solidFill>
            <a:prstDash val="dash"/>
            <a:headEnd type="none"/>
            <a:tailEnd type="triangle"/>
          </a:ln>
          <a:effectLst/>
        </p:spPr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E9EDCDFE-94D1-7F4C-BB24-84A6808B8EC0}"/>
              </a:ext>
            </a:extLst>
          </p:cNvPr>
          <p:cNvCxnSpPr>
            <a:cxnSpLocks/>
            <a:stCxn id="83" idx="3"/>
            <a:endCxn id="134" idx="1"/>
          </p:cNvCxnSpPr>
          <p:nvPr/>
        </p:nvCxnSpPr>
        <p:spPr>
          <a:xfrm>
            <a:off x="6090717" y="3780435"/>
            <a:ext cx="202722" cy="0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dash"/>
            <a:headEnd type="none"/>
            <a:tailEnd type="triangle"/>
          </a:ln>
          <a:effectLst/>
        </p:spPr>
      </p:cxnSp>
      <p:sp>
        <p:nvSpPr>
          <p:cNvPr id="134" name="Rectangle 133">
            <a:extLst>
              <a:ext uri="{FF2B5EF4-FFF2-40B4-BE49-F238E27FC236}">
                <a16:creationId xmlns:a16="http://schemas.microsoft.com/office/drawing/2014/main" id="{2B532E9D-C1FC-D943-BA80-C2617F10272A}"/>
              </a:ext>
            </a:extLst>
          </p:cNvPr>
          <p:cNvSpPr/>
          <p:nvPr/>
        </p:nvSpPr>
        <p:spPr bwMode="auto">
          <a:xfrm>
            <a:off x="6293439" y="2170825"/>
            <a:ext cx="1808029" cy="3219219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2473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Content</a:t>
            </a:r>
          </a:p>
        </p:txBody>
      </p:sp>
      <p:pic>
        <p:nvPicPr>
          <p:cNvPr id="9" name="Graphic 8" descr="Document">
            <a:extLst>
              <a:ext uri="{FF2B5EF4-FFF2-40B4-BE49-F238E27FC236}">
                <a16:creationId xmlns:a16="http://schemas.microsoft.com/office/drawing/2014/main" id="{5D8F74F2-A45C-DC40-B292-0910BD345A5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749960" y="2703272"/>
            <a:ext cx="865943" cy="865943"/>
          </a:xfrm>
          <a:prstGeom prst="rect">
            <a:avLst/>
          </a:prstGeom>
        </p:spPr>
      </p:pic>
      <p:pic>
        <p:nvPicPr>
          <p:cNvPr id="137" name="Graphic 136" descr="Table">
            <a:extLst>
              <a:ext uri="{FF2B5EF4-FFF2-40B4-BE49-F238E27FC236}">
                <a16:creationId xmlns:a16="http://schemas.microsoft.com/office/drawing/2014/main" id="{97F1A6DE-BBA5-164D-A7A1-4996196446C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6751843" y="3888267"/>
            <a:ext cx="914400" cy="914400"/>
          </a:xfrm>
          <a:prstGeom prst="rect">
            <a:avLst/>
          </a:prstGeom>
        </p:spPr>
      </p:pic>
      <p:sp>
        <p:nvSpPr>
          <p:cNvPr id="86" name="Rectangle 85">
            <a:extLst>
              <a:ext uri="{FF2B5EF4-FFF2-40B4-BE49-F238E27FC236}">
                <a16:creationId xmlns:a16="http://schemas.microsoft.com/office/drawing/2014/main" id="{9D19A370-EBCB-D345-BC11-0A5A7418AA75}"/>
              </a:ext>
            </a:extLst>
          </p:cNvPr>
          <p:cNvSpPr/>
          <p:nvPr/>
        </p:nvSpPr>
        <p:spPr>
          <a:xfrm>
            <a:off x="6749961" y="3591489"/>
            <a:ext cx="86594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1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Output PDF</a:t>
            </a: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5DE92392-F3E5-7D4E-A932-8C66B1C3DFD0}"/>
              </a:ext>
            </a:extLst>
          </p:cNvPr>
          <p:cNvSpPr/>
          <p:nvPr/>
        </p:nvSpPr>
        <p:spPr>
          <a:xfrm>
            <a:off x="6837721" y="4640093"/>
            <a:ext cx="792205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306"/>
              </a:spcAft>
              <a:buSzPct val="90000"/>
              <a:defRPr/>
            </a:pPr>
            <a:r>
              <a:rPr lang="en-US" sz="11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Output </a:t>
            </a:r>
          </a:p>
          <a:p>
            <a:pPr algn="ctr">
              <a:spcAft>
                <a:spcPts val="306"/>
              </a:spcAft>
              <a:buSzPct val="90000"/>
              <a:defRPr/>
            </a:pPr>
            <a:r>
              <a:rPr lang="en-US" sz="11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Metadata </a:t>
            </a:r>
          </a:p>
          <a:p>
            <a:pPr algn="ctr">
              <a:spcAft>
                <a:spcPts val="306"/>
              </a:spcAft>
              <a:buSzPct val="90000"/>
              <a:defRPr/>
            </a:pPr>
            <a:r>
              <a:rPr lang="en-US" sz="11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Table</a:t>
            </a: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77AD986B-618F-4840-8F42-7C1A05B9F465}"/>
              </a:ext>
            </a:extLst>
          </p:cNvPr>
          <p:cNvSpPr/>
          <p:nvPr/>
        </p:nvSpPr>
        <p:spPr>
          <a:xfrm>
            <a:off x="4828105" y="3050535"/>
            <a:ext cx="71526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0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Notebook</a:t>
            </a:r>
          </a:p>
        </p:txBody>
      </p:sp>
      <p:cxnSp>
        <p:nvCxnSpPr>
          <p:cNvPr id="142" name="Connector: Elbow 71">
            <a:extLst>
              <a:ext uri="{FF2B5EF4-FFF2-40B4-BE49-F238E27FC236}">
                <a16:creationId xmlns:a16="http://schemas.microsoft.com/office/drawing/2014/main" id="{3A4E4573-A92F-154B-9F1E-CE75B3C763E2}"/>
              </a:ext>
            </a:extLst>
          </p:cNvPr>
          <p:cNvCxnSpPr>
            <a:cxnSpLocks/>
            <a:stCxn id="144" idx="2"/>
            <a:endCxn id="89" idx="1"/>
          </p:cNvCxnSpPr>
          <p:nvPr/>
        </p:nvCxnSpPr>
        <p:spPr>
          <a:xfrm rot="16200000" flipH="1">
            <a:off x="1459739" y="3014458"/>
            <a:ext cx="1325525" cy="939933"/>
          </a:xfrm>
          <a:prstGeom prst="bentConnector2">
            <a:avLst/>
          </a:prstGeom>
          <a:noFill/>
          <a:ln w="38100" cap="flat" cmpd="sng" algn="ctr">
            <a:solidFill>
              <a:srgbClr val="FF0000"/>
            </a:solidFill>
            <a:prstDash val="dash"/>
            <a:headEnd type="none"/>
            <a:tailEnd type="triangle"/>
          </a:ln>
          <a:effectLst/>
        </p:spPr>
      </p:cxnSp>
      <p:pic>
        <p:nvPicPr>
          <p:cNvPr id="144" name="Graphic 143" descr="Internet">
            <a:extLst>
              <a:ext uri="{FF2B5EF4-FFF2-40B4-BE49-F238E27FC236}">
                <a16:creationId xmlns:a16="http://schemas.microsoft.com/office/drawing/2014/main" id="{83F01924-5D75-A646-ABF8-74EA653EB3C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195335" y="1907263"/>
            <a:ext cx="914400" cy="914400"/>
          </a:xfrm>
          <a:prstGeom prst="rect">
            <a:avLst/>
          </a:prstGeom>
        </p:spPr>
      </p:pic>
      <p:pic>
        <p:nvPicPr>
          <p:cNvPr id="145" name="Graphic 144" descr="Internet">
            <a:extLst>
              <a:ext uri="{FF2B5EF4-FFF2-40B4-BE49-F238E27FC236}">
                <a16:creationId xmlns:a16="http://schemas.microsoft.com/office/drawing/2014/main" id="{9C255538-943D-3840-8434-63B9D347243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846399" y="5497832"/>
            <a:ext cx="914400" cy="914400"/>
          </a:xfrm>
          <a:prstGeom prst="rect">
            <a:avLst/>
          </a:prstGeom>
        </p:spPr>
      </p:pic>
      <p:pic>
        <p:nvPicPr>
          <p:cNvPr id="146" name="Picture 145">
            <a:extLst>
              <a:ext uri="{FF2B5EF4-FFF2-40B4-BE49-F238E27FC236}">
                <a16:creationId xmlns:a16="http://schemas.microsoft.com/office/drawing/2014/main" id="{E1B5E2AE-B1E4-2243-8992-6118F6C8FA6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50264" y="1825060"/>
            <a:ext cx="914401" cy="914401"/>
          </a:xfrm>
          <a:prstGeom prst="rect">
            <a:avLst/>
          </a:prstGeom>
        </p:spPr>
      </p:pic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1106C190-2B90-344C-B110-8779BD850993}"/>
              </a:ext>
            </a:extLst>
          </p:cNvPr>
          <p:cNvCxnSpPr>
            <a:cxnSpLocks/>
            <a:stCxn id="81" idx="2"/>
            <a:endCxn id="145" idx="0"/>
          </p:cNvCxnSpPr>
          <p:nvPr/>
        </p:nvCxnSpPr>
        <p:spPr>
          <a:xfrm>
            <a:off x="11291343" y="4885179"/>
            <a:ext cx="12256" cy="612653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dash"/>
            <a:headEnd type="non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23402704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A6E97-8F63-5040-AB0A-643ACCEB0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Content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F67C106-6B90-584F-A4C9-E3EAF5AAAC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9127944"/>
              </p:ext>
            </p:extLst>
          </p:nvPr>
        </p:nvGraphicFramePr>
        <p:xfrm>
          <a:off x="1752600" y="1955165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56416519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04090361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76676975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76669383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868799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Bounding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Width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8036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550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486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434573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CC05E8C-CE2F-7D4B-931E-1265AA3F40D1}"/>
              </a:ext>
            </a:extLst>
          </p:cNvPr>
          <p:cNvSpPr txBox="1"/>
          <p:nvPr/>
        </p:nvSpPr>
        <p:spPr>
          <a:xfrm>
            <a:off x="2128838" y="1428750"/>
            <a:ext cx="2491580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Output from AFR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6B16AAA-39CC-0949-A26B-BF7591B391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9667801"/>
              </p:ext>
            </p:extLst>
          </p:nvPr>
        </p:nvGraphicFramePr>
        <p:xfrm>
          <a:off x="1752600" y="4228707"/>
          <a:ext cx="8128001" cy="17419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356416519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040903613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76676975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76669383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58687996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75274057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2444660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Bounding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Entity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8036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John Doe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550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486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434573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91F75C8-AA52-344D-9880-72DE563854D7}"/>
              </a:ext>
            </a:extLst>
          </p:cNvPr>
          <p:cNvSpPr txBox="1"/>
          <p:nvPr/>
        </p:nvSpPr>
        <p:spPr>
          <a:xfrm>
            <a:off x="342900" y="2471738"/>
            <a:ext cx="85504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AFR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A5E465-5722-4F4A-983F-77A24F7E8E36}"/>
              </a:ext>
            </a:extLst>
          </p:cNvPr>
          <p:cNvSpPr txBox="1"/>
          <p:nvPr/>
        </p:nvSpPr>
        <p:spPr>
          <a:xfrm>
            <a:off x="-9525" y="4785741"/>
            <a:ext cx="2069284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Text Analytics</a:t>
            </a:r>
          </a:p>
        </p:txBody>
      </p:sp>
    </p:spTree>
    <p:extLst>
      <p:ext uri="{BB962C8B-B14F-4D97-AF65-F5344CB8AC3E}">
        <p14:creationId xmlns:p14="http://schemas.microsoft.com/office/powerpoint/2010/main" val="422147649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778452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+E Readiness Template">
  <a:themeElements>
    <a:clrScheme name="Custom 117">
      <a:dk1>
        <a:srgbClr val="353535"/>
      </a:dk1>
      <a:lt1>
        <a:srgbClr val="FFFFFF"/>
      </a:lt1>
      <a:dk2>
        <a:srgbClr val="0078D7"/>
      </a:dk2>
      <a:lt2>
        <a:srgbClr val="E6E6E6"/>
      </a:lt2>
      <a:accent1>
        <a:srgbClr val="00188F"/>
      </a:accent1>
      <a:accent2>
        <a:srgbClr val="002050"/>
      </a:accent2>
      <a:accent3>
        <a:srgbClr val="E6E6E6"/>
      </a:accent3>
      <a:accent4>
        <a:srgbClr val="107C10"/>
      </a:accent4>
      <a:accent5>
        <a:srgbClr val="737373"/>
      </a:accent5>
      <a:accent6>
        <a:srgbClr val="D2D2D2"/>
      </a:accent6>
      <a:hlink>
        <a:srgbClr val="0078D7"/>
      </a:hlink>
      <a:folHlink>
        <a:srgbClr val="0078D7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4_Q3_FY17_Template.potx" id="{2234CBF7-E2BD-4A8C-B252-208C4EEC6E00}" vid="{F12CDBBA-5821-4B47-80F9-5CAEB4A048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F5B023EEC46DE41AF467A4A197BE89D" ma:contentTypeVersion="2" ma:contentTypeDescription="Create a new document." ma:contentTypeScope="" ma:versionID="c84ee5c91a56dbe570307a84e51e382d">
  <xsd:schema xmlns:xsd="http://www.w3.org/2001/XMLSchema" xmlns:xs="http://www.w3.org/2001/XMLSchema" xmlns:p="http://schemas.microsoft.com/office/2006/metadata/properties" xmlns:ns2="092c3eb2-9a8e-4f48-890c-1d7e1ea0628f" targetNamespace="http://schemas.microsoft.com/office/2006/metadata/properties" ma:root="true" ma:fieldsID="26571a2e98d9939e36dc2555f5c6ddf2" ns2:_="">
    <xsd:import namespace="092c3eb2-9a8e-4f48-890c-1d7e1ea0628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2c3eb2-9a8e-4f48-890c-1d7e1ea0628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008A1BB-6D91-4703-B703-EC40010CAFC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92c3eb2-9a8e-4f48-890c-1d7e1ea0628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purl.org/dc/elements/1.1/"/>
    <ds:schemaRef ds:uri="http://schemas.microsoft.com/office/2006/metadata/properties"/>
    <ds:schemaRef ds:uri="http://purl.org/dc/terms/"/>
    <ds:schemaRef ds:uri="092c3eb2-9a8e-4f48-890c-1d7e1ea0628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Microsoft_Ready_Winter_Template_16x9 (1)</Template>
  <TotalTime>12059</TotalTime>
  <Words>250</Words>
  <Application>Microsoft Macintosh PowerPoint</Application>
  <PresentationFormat>Widescreen</PresentationFormat>
  <Paragraphs>83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Consolas</vt:lpstr>
      <vt:lpstr>Segoe UI</vt:lpstr>
      <vt:lpstr>Segoe UI Light</vt:lpstr>
      <vt:lpstr>Segoe UI Semilight</vt:lpstr>
      <vt:lpstr>Wingdings</vt:lpstr>
      <vt:lpstr>C+E Readiness Template</vt:lpstr>
      <vt:lpstr>Unbias Resume Project</vt:lpstr>
      <vt:lpstr>Objectives</vt:lpstr>
      <vt:lpstr>Hack | POC Flow</vt:lpstr>
      <vt:lpstr>Tech Stack</vt:lpstr>
      <vt:lpstr>Project Architecture</vt:lpstr>
      <vt:lpstr>Services &amp; Data Workflow Diagram</vt:lpstr>
      <vt:lpstr>Output Content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James Rowland-Jones</dc:creator>
  <cp:keywords>Microsoft Ready</cp:keywords>
  <dc:description>Template: Mitchell Derrey, Silver Fox Productions_x000d_
Formatting: _x000d_
Audience Type:</dc:description>
  <cp:lastModifiedBy>Anthony Franklin</cp:lastModifiedBy>
  <cp:revision>134</cp:revision>
  <dcterms:created xsi:type="dcterms:W3CDTF">2018-01-29T00:20:17Z</dcterms:created>
  <dcterms:modified xsi:type="dcterms:W3CDTF">2020-07-29T18:23:51Z</dcterms:modified>
  <cp:category>Microsoft Ready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0x0101001F5B023EEC46DE41AF467A4A197BE89D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15;#Washington State Convention and Trade Center|2ebf141d-f871-4cc9-bf08-f87f112ab464</vt:lpwstr>
  </property>
  <property fmtid="{D5CDD505-2E9C-101B-9397-08002B2CF9AE}" pid="7" name="Track">
    <vt:lpwstr/>
  </property>
  <property fmtid="{D5CDD505-2E9C-101B-9397-08002B2CF9AE}" pid="8" name="Event Location">
    <vt:lpwstr>14;#Seattle|54f46ed2-c77e-4a59-b182-a4171fdb0d11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79;#Microsoft Ready|3ca26e5f-dc1b-4496-bbb3-9dc6901a235f</vt:lpwstr>
  </property>
  <property fmtid="{D5CDD505-2E9C-101B-9397-08002B2CF9AE}" pid="12" name="Audience1">
    <vt:lpwstr/>
  </property>
  <property fmtid="{D5CDD505-2E9C-101B-9397-08002B2CF9AE}" pid="13" name="Event Name">
    <vt:lpwstr>83;#Microsoft Ready|3ca26e5f-dc1b-4496-bbb3-9dc6901a235f</vt:lpwstr>
  </property>
  <property fmtid="{D5CDD505-2E9C-101B-9397-08002B2CF9AE}" pid="14" name="MSIP_Label_f42aa342-8706-4288-bd11-ebb85995028c_Enabled">
    <vt:lpwstr>True</vt:lpwstr>
  </property>
  <property fmtid="{D5CDD505-2E9C-101B-9397-08002B2CF9AE}" pid="15" name="MSIP_Label_f42aa342-8706-4288-bd11-ebb85995028c_SiteId">
    <vt:lpwstr>72f988bf-86f1-41af-91ab-2d7cd011db47</vt:lpwstr>
  </property>
  <property fmtid="{D5CDD505-2E9C-101B-9397-08002B2CF9AE}" pid="16" name="MSIP_Label_f42aa342-8706-4288-bd11-ebb85995028c_Owner">
    <vt:lpwstr>v-pmines@microsoft.com</vt:lpwstr>
  </property>
  <property fmtid="{D5CDD505-2E9C-101B-9397-08002B2CF9AE}" pid="17" name="MSIP_Label_f42aa342-8706-4288-bd11-ebb85995028c_SetDate">
    <vt:lpwstr>2017-11-13T23:28:00.1113045Z</vt:lpwstr>
  </property>
  <property fmtid="{D5CDD505-2E9C-101B-9397-08002B2CF9AE}" pid="18" name="MSIP_Label_f42aa342-8706-4288-bd11-ebb85995028c_Name">
    <vt:lpwstr>General</vt:lpwstr>
  </property>
  <property fmtid="{D5CDD505-2E9C-101B-9397-08002B2CF9AE}" pid="19" name="MSIP_Label_f42aa342-8706-4288-bd11-ebb85995028c_Application">
    <vt:lpwstr>Microsoft Azure Information Protection</vt:lpwstr>
  </property>
  <property fmtid="{D5CDD505-2E9C-101B-9397-08002B2CF9AE}" pid="20" name="MSIP_Label_f42aa342-8706-4288-bd11-ebb85995028c_Extended_MSFT_Method">
    <vt:lpwstr>Automatic</vt:lpwstr>
  </property>
  <property fmtid="{D5CDD505-2E9C-101B-9397-08002B2CF9AE}" pid="21" name="Sensitivity">
    <vt:lpwstr>General</vt:lpwstr>
  </property>
</Properties>
</file>

<file path=docProps/thumbnail.jpeg>
</file>